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4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Number System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Measurement and Data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 Ratios and Proportions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10952" y="336102"/>
            <a:ext cx="8885530" cy="596586"/>
          </a:xfrm>
        </p:spPr>
        <p:txBody>
          <a:bodyPr/>
          <a:lstStyle/>
          <a:p>
            <a:r>
              <a:rPr lang="en-US" dirty="0"/>
              <a:t>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D. 99   </a:t>
            </a:r>
          </a:p>
          <a:p>
            <a:r>
              <a:rPr lang="en-US" dirty="0"/>
              <a:t>                                       y ÷ 3 = 33</a:t>
            </a:r>
          </a:p>
          <a:p>
            <a:r>
              <a:rPr lang="en-US" dirty="0"/>
              <a:t>                                          x 3     x 3</a:t>
            </a:r>
          </a:p>
          <a:p>
            <a:r>
              <a:rPr lang="en-US" dirty="0"/>
              <a:t>                                             y = 99</a:t>
            </a:r>
          </a:p>
          <a:p>
            <a:r>
              <a:rPr lang="en-US" dirty="0"/>
              <a:t>                                            check</a:t>
            </a:r>
          </a:p>
          <a:p>
            <a:r>
              <a:rPr lang="en-US" dirty="0"/>
              <a:t>                                    99 ÷ 3 = 33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33742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 </a:t>
            </a:r>
          </a:p>
          <a:p>
            <a:r>
              <a:rPr lang="en-US" dirty="0"/>
              <a:t>                             ( 91 – 3 ) ÷ x = 11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1590" y="2625356"/>
            <a:ext cx="133882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- 77</a:t>
            </a:r>
          </a:p>
          <a:p>
            <a:pPr marL="514350" indent="-514350">
              <a:buAutoNum type="alphaUcPeriod"/>
            </a:pPr>
            <a:r>
              <a:rPr lang="en-US" sz="3200" dirty="0"/>
              <a:t>88</a:t>
            </a:r>
          </a:p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pPr marL="514350" indent="-514350">
              <a:buAutoNum type="alphaUcPeriod"/>
            </a:pPr>
            <a:r>
              <a:rPr lang="en-US" sz="3200" dirty="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3235" y="294539"/>
            <a:ext cx="8885530" cy="656437"/>
          </a:xfrm>
        </p:spPr>
        <p:txBody>
          <a:bodyPr/>
          <a:lstStyle/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C. 8</a:t>
            </a:r>
          </a:p>
          <a:p>
            <a:r>
              <a:rPr lang="en-US" dirty="0"/>
              <a:t>                                     ( 88 ) ÷ x = 11</a:t>
            </a:r>
          </a:p>
          <a:p>
            <a:pPr algn="ctr"/>
            <a:r>
              <a:rPr lang="en-US" dirty="0"/>
              <a:t>11x = 88</a:t>
            </a:r>
          </a:p>
          <a:p>
            <a:pPr algn="ctr"/>
            <a:r>
              <a:rPr lang="en-US" dirty="0"/>
              <a:t>x=8</a:t>
            </a:r>
          </a:p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( 88 ) ÷ 8 = 11</a:t>
            </a:r>
          </a:p>
          <a:p>
            <a:pPr algn="ctr"/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6CC287E-3B7D-4745-B1E0-A92CA31CA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538427"/>
              </p:ext>
            </p:extLst>
          </p:nvPr>
        </p:nvGraphicFramePr>
        <p:xfrm>
          <a:off x="8918523" y="979797"/>
          <a:ext cx="1620242" cy="244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545760" imgH="825480" progId="Equation.DSMT4">
                  <p:embed/>
                </p:oleObj>
              </mc:Choice>
              <mc:Fallback>
                <p:oleObj name="Equation" r:id="rId3" imgW="5457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18523" y="979797"/>
                        <a:ext cx="1620242" cy="244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69038" y="202373"/>
            <a:ext cx="8885530" cy="2001892"/>
          </a:xfrm>
        </p:spPr>
        <p:txBody>
          <a:bodyPr/>
          <a:lstStyle/>
          <a:p>
            <a:r>
              <a:rPr lang="en-US" b="0" dirty="0"/>
              <a:t>What is the greatest common factor for 8 and 12?</a:t>
            </a:r>
            <a:r>
              <a:rPr lang="en-US" dirty="0"/>
              <a:t> </a:t>
            </a:r>
            <a:endParaRPr lang="en-US" b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1646" y="1875046"/>
            <a:ext cx="609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A. 1</a:t>
            </a:r>
          </a:p>
          <a:p>
            <a:r>
              <a:rPr lang="en-US" sz="3200" dirty="0"/>
              <a:t>B. 2</a:t>
            </a:r>
          </a:p>
          <a:p>
            <a:r>
              <a:rPr lang="en-US" sz="3200" dirty="0"/>
              <a:t>C. 4 </a:t>
            </a:r>
          </a:p>
          <a:p>
            <a:r>
              <a:rPr lang="en-US" sz="3200" dirty="0"/>
              <a:t>D. 24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61514" y="1756726"/>
            <a:ext cx="9523828" cy="2001892"/>
          </a:xfrm>
        </p:spPr>
        <p:txBody>
          <a:bodyPr/>
          <a:lstStyle/>
          <a:p>
            <a:r>
              <a:rPr lang="en-US" dirty="0"/>
              <a:t>                                   C. 4</a:t>
            </a:r>
          </a:p>
          <a:p>
            <a:r>
              <a:rPr lang="en-US" dirty="0"/>
              <a:t>                         Factors 8: </a:t>
            </a:r>
            <a:r>
              <a:rPr lang="en-US" dirty="0">
                <a:solidFill>
                  <a:srgbClr val="FF0000"/>
                </a:solidFill>
              </a:rPr>
              <a:t>2 x 2 </a:t>
            </a:r>
            <a:r>
              <a:rPr lang="en-US" dirty="0"/>
              <a:t>x 2</a:t>
            </a:r>
          </a:p>
          <a:p>
            <a:r>
              <a:rPr lang="en-US" dirty="0"/>
              <a:t>                       Factors 12: </a:t>
            </a:r>
            <a:r>
              <a:rPr lang="en-US" dirty="0">
                <a:solidFill>
                  <a:srgbClr val="FF0000"/>
                </a:solidFill>
              </a:rPr>
              <a:t>2 x 2 </a:t>
            </a:r>
            <a:r>
              <a:rPr lang="en-US" dirty="0"/>
              <a:t>x 3</a:t>
            </a:r>
          </a:p>
          <a:p>
            <a:r>
              <a:rPr lang="en-US" dirty="0"/>
              <a:t>        Greatest Common Factor: 2 x 2 = 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88461" y="284308"/>
            <a:ext cx="8885530" cy="2001892"/>
          </a:xfrm>
        </p:spPr>
        <p:txBody>
          <a:bodyPr/>
          <a:lstStyle/>
          <a:p>
            <a:r>
              <a:rPr lang="en-US" dirty="0"/>
              <a:t>What is the least common multiple for 9 and 6?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36152" y="168302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</a:t>
            </a:r>
          </a:p>
          <a:p>
            <a:r>
              <a:rPr lang="en-US" sz="3200" dirty="0"/>
              <a:t>B. 3</a:t>
            </a:r>
          </a:p>
          <a:p>
            <a:r>
              <a:rPr lang="en-US" sz="3200" dirty="0"/>
              <a:t>C. 18 </a:t>
            </a:r>
          </a:p>
          <a:p>
            <a:r>
              <a:rPr lang="en-US" sz="3200" dirty="0"/>
              <a:t>D. 36</a:t>
            </a:r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33588" y="1656470"/>
            <a:ext cx="9979889" cy="2001892"/>
          </a:xfrm>
        </p:spPr>
        <p:txBody>
          <a:bodyPr/>
          <a:lstStyle/>
          <a:p>
            <a:r>
              <a:rPr lang="en-US" dirty="0"/>
              <a:t>                                    C. 18 </a:t>
            </a:r>
          </a:p>
          <a:p>
            <a:r>
              <a:rPr lang="en-US" dirty="0"/>
              <a:t>                           Multiples of 9: 9, </a:t>
            </a:r>
            <a:r>
              <a:rPr lang="en-US" dirty="0">
                <a:solidFill>
                  <a:srgbClr val="FF0000"/>
                </a:solidFill>
              </a:rPr>
              <a:t>18</a:t>
            </a:r>
          </a:p>
          <a:p>
            <a:r>
              <a:rPr lang="en-US" dirty="0"/>
              <a:t>                           Multiples of 6: 6, 12, </a:t>
            </a:r>
            <a:r>
              <a:rPr lang="en-US" dirty="0">
                <a:solidFill>
                  <a:srgbClr val="FF0000"/>
                </a:solidFill>
              </a:rPr>
              <a:t>18</a:t>
            </a:r>
          </a:p>
          <a:p>
            <a:r>
              <a:rPr lang="en-US" dirty="0"/>
              <a:t>                       Least Common Multiple: 18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28801" y="298376"/>
            <a:ext cx="8890782" cy="2001892"/>
          </a:xfrm>
        </p:spPr>
        <p:txBody>
          <a:bodyPr/>
          <a:lstStyle/>
          <a:p>
            <a:r>
              <a:rPr lang="en-US" dirty="0"/>
              <a:t>The distance between points A and B is…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1" y="270222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4</a:t>
            </a:r>
          </a:p>
          <a:p>
            <a:r>
              <a:rPr lang="en-US" sz="3200" dirty="0"/>
              <a:t>B. 1</a:t>
            </a:r>
          </a:p>
          <a:p>
            <a:r>
              <a:rPr lang="en-US" sz="3200" dirty="0"/>
              <a:t>C. 2</a:t>
            </a:r>
          </a:p>
          <a:p>
            <a:r>
              <a:rPr lang="en-US" sz="3200" dirty="0"/>
              <a:t>D.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744096-BC0E-4906-BD2D-B17E545B2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592" y="1566173"/>
            <a:ext cx="3923624" cy="381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33378" y="1873957"/>
            <a:ext cx="10550770" cy="2001892"/>
          </a:xfrm>
        </p:spPr>
        <p:txBody>
          <a:bodyPr/>
          <a:lstStyle/>
          <a:p>
            <a:r>
              <a:rPr lang="en-US" dirty="0"/>
              <a:t>                                 D. 3</a:t>
            </a:r>
          </a:p>
          <a:p>
            <a:r>
              <a:rPr lang="en-US" dirty="0"/>
              <a:t>                             4 – 1 =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4670" y="2688160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4</a:t>
            </a:r>
          </a:p>
          <a:p>
            <a:r>
              <a:rPr lang="en-US" sz="3200" dirty="0"/>
              <a:t>B. 3</a:t>
            </a:r>
          </a:p>
          <a:p>
            <a:r>
              <a:rPr lang="en-US" sz="3200" dirty="0"/>
              <a:t>C. 32 </a:t>
            </a:r>
          </a:p>
          <a:p>
            <a:r>
              <a:rPr lang="en-US" sz="3200" dirty="0"/>
              <a:t>D. 64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AF794C-CEA4-4531-94C4-CDC7530E0B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81772"/>
              </p:ext>
            </p:extLst>
          </p:nvPr>
        </p:nvGraphicFramePr>
        <p:xfrm>
          <a:off x="1696212" y="659320"/>
          <a:ext cx="9832334" cy="134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4647960" imgH="634680" progId="Equation.DSMT4">
                  <p:embed/>
                </p:oleObj>
              </mc:Choice>
              <mc:Fallback>
                <p:oleObj name="Equation" r:id="rId3" imgW="4647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6212" y="659320"/>
                        <a:ext cx="9832334" cy="134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19528" y="922981"/>
            <a:ext cx="10003318" cy="2001892"/>
          </a:xfrm>
        </p:spPr>
        <p:txBody>
          <a:bodyPr/>
          <a:lstStyle/>
          <a:p>
            <a:r>
              <a:rPr lang="en-US" dirty="0"/>
              <a:t>                                     A. 4</a:t>
            </a:r>
          </a:p>
          <a:p>
            <a:r>
              <a:rPr lang="en-US" dirty="0"/>
              <a:t>                                                                   </a:t>
            </a:r>
          </a:p>
          <a:p>
            <a:r>
              <a:rPr lang="en-US" dirty="0"/>
              <a:t>                           </a:t>
            </a:r>
          </a:p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93B900C-A084-4EF3-8C52-43D35660E1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513566"/>
              </p:ext>
            </p:extLst>
          </p:nvPr>
        </p:nvGraphicFramePr>
        <p:xfrm>
          <a:off x="3605783" y="1762480"/>
          <a:ext cx="4799601" cy="123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5783" y="1762480"/>
                        <a:ext cx="4799601" cy="1239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314" y="253341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3</a:t>
            </a:r>
          </a:p>
          <a:p>
            <a:r>
              <a:rPr lang="en-US" sz="3200" dirty="0"/>
              <a:t>B. 6</a:t>
            </a:r>
          </a:p>
          <a:p>
            <a:r>
              <a:rPr lang="en-US" sz="3200" dirty="0"/>
              <a:t>C. 18 </a:t>
            </a:r>
          </a:p>
          <a:p>
            <a:r>
              <a:rPr lang="en-US" sz="3200" dirty="0"/>
              <a:t>D. 54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E6A1848-6151-4ED8-A64D-EF1D6D85C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40572"/>
              </p:ext>
            </p:extLst>
          </p:nvPr>
        </p:nvGraphicFramePr>
        <p:xfrm>
          <a:off x="1701545" y="385058"/>
          <a:ext cx="9770327" cy="158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3924000" imgH="634680" progId="Equation.DSMT4">
                  <p:embed/>
                </p:oleObj>
              </mc:Choice>
              <mc:Fallback>
                <p:oleObj name="Equation" r:id="rId3" imgW="39240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1545" y="385058"/>
                        <a:ext cx="9770327" cy="1580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63040" y="648661"/>
            <a:ext cx="10315892" cy="2001892"/>
          </a:xfrm>
        </p:spPr>
        <p:txBody>
          <a:bodyPr/>
          <a:lstStyle/>
          <a:p>
            <a:r>
              <a:rPr lang="en-US" dirty="0"/>
              <a:t>                                 B. 6</a:t>
            </a:r>
          </a:p>
          <a:p>
            <a:r>
              <a:rPr lang="en-US" dirty="0"/>
              <a:t>                         </a:t>
            </a:r>
          </a:p>
          <a:p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4A5DD47-4330-4F4A-AE97-849C025E1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5643"/>
              </p:ext>
            </p:extLst>
          </p:nvPr>
        </p:nvGraphicFramePr>
        <p:xfrm>
          <a:off x="3089275" y="1776413"/>
          <a:ext cx="430688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485720" imgH="393480" progId="Equation.DSMT4">
                  <p:embed/>
                </p:oleObj>
              </mc:Choice>
              <mc:Fallback>
                <p:oleObj name="Equation" r:id="rId3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9275" y="1776413"/>
                        <a:ext cx="4306888" cy="1141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32965" y="0"/>
            <a:ext cx="10461811" cy="2568388"/>
          </a:xfrm>
        </p:spPr>
        <p:txBody>
          <a:bodyPr/>
          <a:lstStyle/>
          <a:p>
            <a:r>
              <a:rPr lang="en-US" dirty="0"/>
              <a:t>Julie has a 4’ by 5’ rectangle shaped piece of wood.  What is the area for this rectangle shaped wood in square feet?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859817" y="1928308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10</a:t>
            </a:r>
          </a:p>
          <a:p>
            <a:r>
              <a:rPr lang="en-US" sz="3200" dirty="0"/>
              <a:t>B. 9</a:t>
            </a:r>
          </a:p>
          <a:p>
            <a:r>
              <a:rPr lang="en-US" sz="3200" dirty="0"/>
              <a:t>C. 18</a:t>
            </a:r>
          </a:p>
          <a:p>
            <a:r>
              <a:rPr lang="en-US" sz="3200" dirty="0"/>
              <a:t>D.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CFEFC7-1340-4AD2-A881-31E99CF4A5D1}"/>
              </a:ext>
            </a:extLst>
          </p:cNvPr>
          <p:cNvSpPr/>
          <p:nvPr/>
        </p:nvSpPr>
        <p:spPr>
          <a:xfrm>
            <a:off x="7028688" y="2222012"/>
            <a:ext cx="2286000" cy="1828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7416" y="1108089"/>
            <a:ext cx="2508648" cy="2001892"/>
          </a:xfrm>
        </p:spPr>
        <p:txBody>
          <a:bodyPr/>
          <a:lstStyle/>
          <a:p>
            <a:r>
              <a:rPr lang="en-US" dirty="0"/>
              <a:t>D. 20</a:t>
            </a:r>
          </a:p>
          <a:p>
            <a:r>
              <a:rPr lang="en-US" dirty="0"/>
              <a:t>4 x 5 = 20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34904" y="439052"/>
            <a:ext cx="10519863" cy="2001892"/>
          </a:xfrm>
        </p:spPr>
        <p:txBody>
          <a:bodyPr/>
          <a:lstStyle/>
          <a:p>
            <a:r>
              <a:rPr lang="en-US" dirty="0"/>
              <a:t>Tanya has a plastic pink right triangle with a length of 5 centimeters and a height of 10 centimeters.  What is the area of this right triangle in square centimeters?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8324" y="2294553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15</a:t>
            </a:r>
          </a:p>
          <a:p>
            <a:r>
              <a:rPr lang="en-US" sz="3200" dirty="0"/>
              <a:t>B. 25</a:t>
            </a:r>
          </a:p>
          <a:p>
            <a:r>
              <a:rPr lang="en-US" sz="3200" dirty="0"/>
              <a:t>C. 50</a:t>
            </a:r>
          </a:p>
          <a:p>
            <a:r>
              <a:rPr lang="en-US" sz="3200" dirty="0"/>
              <a:t>D. 75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BC5A7208-E657-4F8B-8CA5-5E3D2426D579}"/>
              </a:ext>
            </a:extLst>
          </p:cNvPr>
          <p:cNvSpPr/>
          <p:nvPr/>
        </p:nvSpPr>
        <p:spPr>
          <a:xfrm>
            <a:off x="9253045" y="2440944"/>
            <a:ext cx="1143000" cy="228600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7950" y="1003238"/>
            <a:ext cx="8885530" cy="2001892"/>
          </a:xfrm>
        </p:spPr>
        <p:txBody>
          <a:bodyPr/>
          <a:lstStyle/>
          <a:p>
            <a:r>
              <a:rPr lang="en-US" dirty="0"/>
              <a:t>B. 25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53BFD1-4D4F-4431-90A3-699576BC1F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174525"/>
              </p:ext>
            </p:extLst>
          </p:nvPr>
        </p:nvGraphicFramePr>
        <p:xfrm>
          <a:off x="1988820" y="2188146"/>
          <a:ext cx="3453468" cy="93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8820" y="2188146"/>
                        <a:ext cx="3453468" cy="939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3988" y="260310"/>
            <a:ext cx="10287000" cy="2001892"/>
          </a:xfrm>
        </p:spPr>
        <p:txBody>
          <a:bodyPr/>
          <a:lstStyle/>
          <a:p>
            <a:r>
              <a:rPr lang="en-US" dirty="0"/>
              <a:t>Joey has two rectangle shaped rugs with the dimensions of 7” x 11”.  What is the total area, in square inches, for the two rugs?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68799" y="1990008"/>
            <a:ext cx="6096000" cy="239950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/>
              <a:t>A. 38.5  </a:t>
            </a:r>
          </a:p>
          <a:p>
            <a:r>
              <a:rPr lang="en-US" sz="3200" dirty="0"/>
              <a:t>B. 77</a:t>
            </a:r>
          </a:p>
          <a:p>
            <a:r>
              <a:rPr lang="en-US" sz="3200" dirty="0"/>
              <a:t>C. 144</a:t>
            </a:r>
          </a:p>
          <a:p>
            <a:r>
              <a:rPr lang="en-US" sz="3200" dirty="0"/>
              <a:t>D. 288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88E91-EBA4-4240-8683-4C6CD8AEAA53}"/>
              </a:ext>
            </a:extLst>
          </p:cNvPr>
          <p:cNvSpPr/>
          <p:nvPr/>
        </p:nvSpPr>
        <p:spPr>
          <a:xfrm>
            <a:off x="5465127" y="3026727"/>
            <a:ext cx="1261745" cy="8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6151C3-F5FD-4DBE-95FB-BA5E839E7C78}"/>
              </a:ext>
            </a:extLst>
          </p:cNvPr>
          <p:cNvSpPr/>
          <p:nvPr/>
        </p:nvSpPr>
        <p:spPr>
          <a:xfrm>
            <a:off x="6915975" y="3026727"/>
            <a:ext cx="1261745" cy="8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176222"/>
            <a:ext cx="8885530" cy="2001892"/>
          </a:xfrm>
        </p:spPr>
        <p:txBody>
          <a:bodyPr/>
          <a:lstStyle/>
          <a:p>
            <a:r>
              <a:rPr lang="en-US" dirty="0"/>
              <a:t>What is the value of x which makes the equation true?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4434973" y="1593339"/>
            <a:ext cx="1431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3200" dirty="0"/>
              <a:t>2x = 16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0634" y="2800581"/>
            <a:ext cx="112082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32</a:t>
            </a:r>
          </a:p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pPr marL="514350" indent="-514350">
              <a:buAutoNum type="alphaUcPeriod"/>
            </a:pPr>
            <a:r>
              <a:rPr lang="en-US" sz="3200" dirty="0"/>
              <a:t>18</a:t>
            </a:r>
          </a:p>
          <a:p>
            <a:pPr marL="514350" indent="-514350">
              <a:buAutoNum type="alphaUcPeriod"/>
            </a:pPr>
            <a:r>
              <a:rPr lang="en-US" sz="32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183460" y="1314940"/>
            <a:ext cx="8885530" cy="2384395"/>
          </a:xfrm>
        </p:spPr>
        <p:txBody>
          <a:bodyPr/>
          <a:lstStyle/>
          <a:p>
            <a:r>
              <a:rPr lang="en-US" dirty="0"/>
              <a:t>(7 x 11) x 2 = 77 x 2 = 144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3" name="Rectangle 2"/>
          <p:cNvSpPr/>
          <p:nvPr/>
        </p:nvSpPr>
        <p:spPr>
          <a:xfrm>
            <a:off x="4845558" y="913513"/>
            <a:ext cx="1226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C. 144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7950" y="228037"/>
            <a:ext cx="9890776" cy="2001892"/>
          </a:xfrm>
        </p:spPr>
        <p:txBody>
          <a:bodyPr/>
          <a:lstStyle/>
          <a:p>
            <a:r>
              <a:rPr lang="en-US" dirty="0"/>
              <a:t>Mrs. Johnson cut a 6” by 6” cake exactly in half.  She ate the first half, but left the second half for her friend.  What is the area of the second half of cake in square inches?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1102" y="1942652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6</a:t>
            </a:r>
          </a:p>
          <a:p>
            <a:r>
              <a:rPr lang="en-US" sz="3200" dirty="0"/>
              <a:t>B. 18</a:t>
            </a:r>
          </a:p>
          <a:p>
            <a:r>
              <a:rPr lang="en-US" sz="3200" dirty="0"/>
              <a:t>C. 36</a:t>
            </a:r>
          </a:p>
          <a:p>
            <a:r>
              <a:rPr lang="en-US" sz="3200" dirty="0"/>
              <a:t>D. 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7C8922-E4C1-4DC7-8A90-1A8E3179542E}"/>
              </a:ext>
            </a:extLst>
          </p:cNvPr>
          <p:cNvSpPr/>
          <p:nvPr/>
        </p:nvSpPr>
        <p:spPr>
          <a:xfrm>
            <a:off x="4312920" y="2377440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BD17A4-36F6-4C3C-AB33-C8BEF658740B}"/>
              </a:ext>
            </a:extLst>
          </p:cNvPr>
          <p:cNvSpPr/>
          <p:nvPr/>
        </p:nvSpPr>
        <p:spPr>
          <a:xfrm>
            <a:off x="5757672" y="2377440"/>
            <a:ext cx="4572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DA8646-03CD-406F-9428-EE1E80E00163}"/>
              </a:ext>
            </a:extLst>
          </p:cNvPr>
          <p:cNvSpPr/>
          <p:nvPr/>
        </p:nvSpPr>
        <p:spPr>
          <a:xfrm>
            <a:off x="6455187" y="2377440"/>
            <a:ext cx="4572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20552" y="2428054"/>
            <a:ext cx="8885530" cy="2001892"/>
          </a:xfrm>
        </p:spPr>
        <p:txBody>
          <a:bodyPr/>
          <a:lstStyle/>
          <a:p>
            <a:r>
              <a:rPr lang="en-US" dirty="0"/>
              <a:t>(6 x 6)/ 2 = (36)/2 = 18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0552" y="1508169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B. 18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89649" y="-140677"/>
            <a:ext cx="10438228" cy="2359855"/>
          </a:xfrm>
        </p:spPr>
        <p:txBody>
          <a:bodyPr/>
          <a:lstStyle/>
          <a:p>
            <a:r>
              <a:rPr lang="en-US" dirty="0"/>
              <a:t>Jacque cut three 4” by 6” triangles out of cardboard. What is the total area of all three triangles in square inches?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7502" y="2626129"/>
            <a:ext cx="6096000" cy="21225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12</a:t>
            </a:r>
          </a:p>
          <a:p>
            <a:r>
              <a:rPr lang="en-US" sz="3200" dirty="0"/>
              <a:t>B. 36</a:t>
            </a:r>
          </a:p>
          <a:p>
            <a:r>
              <a:rPr lang="en-US" sz="3200" dirty="0"/>
              <a:t>C. 72</a:t>
            </a:r>
          </a:p>
          <a:p>
            <a:r>
              <a:rPr lang="en-US" sz="3200" dirty="0"/>
              <a:t>D. 24                            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34C334C8-9688-4718-921A-DC1CE16A2DB6}"/>
              </a:ext>
            </a:extLst>
          </p:cNvPr>
          <p:cNvSpPr/>
          <p:nvPr/>
        </p:nvSpPr>
        <p:spPr>
          <a:xfrm>
            <a:off x="3864864" y="2066544"/>
            <a:ext cx="1371600" cy="9144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D7BA6F62-4586-4513-AF50-FAD6C1530E64}"/>
              </a:ext>
            </a:extLst>
          </p:cNvPr>
          <p:cNvSpPr/>
          <p:nvPr/>
        </p:nvSpPr>
        <p:spPr>
          <a:xfrm>
            <a:off x="3882918" y="3145381"/>
            <a:ext cx="1371600" cy="9144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0983848-FAC0-4EBD-AF80-EA0F450186CB}"/>
              </a:ext>
            </a:extLst>
          </p:cNvPr>
          <p:cNvSpPr/>
          <p:nvPr/>
        </p:nvSpPr>
        <p:spPr>
          <a:xfrm>
            <a:off x="5583938" y="3158661"/>
            <a:ext cx="1371600" cy="9144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51900" y="781965"/>
            <a:ext cx="8885530" cy="2001892"/>
          </a:xfrm>
        </p:spPr>
        <p:txBody>
          <a:bodyPr/>
          <a:lstStyle/>
          <a:p>
            <a:r>
              <a:rPr lang="en-US" dirty="0"/>
              <a:t>B. 36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A6BCFC5-8222-4505-87BD-A3A8E47301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9573"/>
              </p:ext>
            </p:extLst>
          </p:nvPr>
        </p:nvGraphicFramePr>
        <p:xfrm>
          <a:off x="2112314" y="2082186"/>
          <a:ext cx="7967372" cy="140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2234880" imgH="393480" progId="Equation.DSMT4">
                  <p:embed/>
                </p:oleObj>
              </mc:Choice>
              <mc:Fallback>
                <p:oleObj name="Equation" r:id="rId3" imgW="2234880" imgH="393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055414C-DDC0-4916-836B-BC673A8F0F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314" y="2082186"/>
                        <a:ext cx="7967372" cy="1403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-526615" y="891260"/>
            <a:ext cx="10584873" cy="2001892"/>
          </a:xfrm>
        </p:spPr>
        <p:txBody>
          <a:bodyPr/>
          <a:lstStyle/>
          <a:p>
            <a:r>
              <a:rPr lang="en-US" dirty="0"/>
              <a:t>                                                   </a:t>
            </a:r>
            <a:br>
              <a:rPr lang="en-US" dirty="0"/>
            </a:b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778" y="-174291"/>
            <a:ext cx="104183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/>
              <a:t>Please choose the correct answer to make the conversion below true. </a:t>
            </a:r>
          </a:p>
          <a:p>
            <a:r>
              <a:rPr lang="en-US" sz="3200" dirty="0"/>
              <a:t>                             ___ pounds = 32 ounces</a:t>
            </a:r>
          </a:p>
          <a:p>
            <a:r>
              <a:rPr lang="en-US" sz="3200" dirty="0"/>
              <a:t>                               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6778" y="2276254"/>
            <a:ext cx="6096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pPr marL="514350" indent="-514350">
              <a:buAutoNum type="alphaUcPeriod"/>
            </a:pPr>
            <a:r>
              <a:rPr lang="en-US" sz="3200" dirty="0"/>
              <a:t>5</a:t>
            </a:r>
          </a:p>
          <a:p>
            <a:pPr marL="514350" indent="-514350">
              <a:buAutoNum type="alphaUcPeriod"/>
            </a:pPr>
            <a:r>
              <a:rPr lang="en-US" sz="3200" dirty="0"/>
              <a:t>2</a:t>
            </a:r>
          </a:p>
          <a:p>
            <a:pPr marL="514350" indent="-514350">
              <a:buAutoNum type="alphaUcPeriod"/>
            </a:pPr>
            <a:r>
              <a:rPr lang="en-US" sz="3200" dirty="0"/>
              <a:t>7</a:t>
            </a:r>
          </a:p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r>
              <a:rPr lang="en-US" sz="3200" dirty="0"/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41679" y="1873956"/>
            <a:ext cx="8885530" cy="2112827"/>
          </a:xfrm>
        </p:spPr>
        <p:txBody>
          <a:bodyPr/>
          <a:lstStyle/>
          <a:p>
            <a:r>
              <a:rPr lang="fr-FR" dirty="0"/>
              <a:t>                                            B. 2</a:t>
            </a:r>
          </a:p>
          <a:p>
            <a:r>
              <a:rPr lang="fr-FR" dirty="0"/>
              <a:t>                            1 pound = 16 ounces</a:t>
            </a:r>
          </a:p>
          <a:p>
            <a:r>
              <a:rPr lang="fr-FR" dirty="0"/>
              <a:t>                           2 pounds = 2(16)= 32 ounces</a:t>
            </a:r>
          </a:p>
          <a:p>
            <a:r>
              <a:rPr lang="fr-FR" dirty="0"/>
              <a:t>                  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94148" y="224727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r>
              <a:rPr lang="en-US" dirty="0"/>
              <a:t>                                       </a:t>
            </a:r>
          </a:p>
          <a:p>
            <a:r>
              <a:rPr lang="en-US" dirty="0"/>
              <a:t>                                   ___fluid ounces = 4 cups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4148" y="2708541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8</a:t>
            </a:r>
          </a:p>
          <a:p>
            <a:pPr marL="514350" indent="-514350">
              <a:buAutoNum type="alphaUcPeriod"/>
            </a:pPr>
            <a:r>
              <a:rPr lang="en-US" sz="3200" dirty="0"/>
              <a:t>16</a:t>
            </a:r>
          </a:p>
          <a:p>
            <a:pPr marL="514350" indent="-514350">
              <a:buAutoNum type="alphaUcPeriod"/>
            </a:pPr>
            <a:r>
              <a:rPr lang="en-US" sz="3200" dirty="0"/>
              <a:t>24</a:t>
            </a:r>
          </a:p>
          <a:p>
            <a:pPr marL="514350" indent="-514350">
              <a:buAutoNum type="alphaUcPeriod"/>
            </a:pPr>
            <a:r>
              <a:rPr lang="en-US" sz="3200" dirty="0"/>
              <a:t>32   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71885" y="1659988"/>
            <a:ext cx="8885530" cy="2001892"/>
          </a:xfrm>
        </p:spPr>
        <p:txBody>
          <a:bodyPr/>
          <a:lstStyle/>
          <a:p>
            <a:r>
              <a:rPr lang="en-US" dirty="0"/>
              <a:t>                                           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3" name="Rectangle 2"/>
          <p:cNvSpPr/>
          <p:nvPr/>
        </p:nvSpPr>
        <p:spPr>
          <a:xfrm>
            <a:off x="2082017" y="2076159"/>
            <a:ext cx="96785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                                               D. 32</a:t>
            </a:r>
          </a:p>
          <a:p>
            <a:r>
              <a:rPr lang="en-US" sz="3200" dirty="0"/>
              <a:t>                                     8 fluid ounces = 1 cup</a:t>
            </a:r>
          </a:p>
          <a:p>
            <a:r>
              <a:rPr lang="en-US" sz="3200" dirty="0"/>
              <a:t>                                            8 x 4 = 32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2021789" y="176221"/>
                <a:ext cx="8885530" cy="985067"/>
              </a:xfrm>
            </p:spPr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                                   B. 8</a:t>
                </a:r>
              </a:p>
              <a:p>
                <a:r>
                  <a:rPr lang="en-US" dirty="0"/>
                  <a:t>                                    2x = 16</a:t>
                </a:r>
              </a:p>
              <a:p>
                <a:r>
                  <a:rPr lang="en-US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2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2</a:t>
                </a:r>
              </a:p>
              <a:p>
                <a:r>
                  <a:rPr lang="en-US" dirty="0"/>
                  <a:t>                                      x = 8              </a:t>
                </a:r>
              </a:p>
              <a:p>
                <a:r>
                  <a:rPr lang="en-US" dirty="0"/>
                  <a:t>                                     check</a:t>
                </a:r>
              </a:p>
              <a:p>
                <a:r>
                  <a:rPr lang="en-US" dirty="0"/>
                  <a:t>                                  2(8) = 16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2021789" y="176221"/>
                <a:ext cx="8885530" cy="985067"/>
              </a:xfrm>
              <a:blipFill>
                <a:blip r:embed="rId2"/>
                <a:stretch>
                  <a:fillRect b="-33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121561" y="314097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           ___kilograms = 220 pounds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21561" y="284228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100</a:t>
            </a:r>
          </a:p>
          <a:p>
            <a:pPr marL="514350" indent="-514350">
              <a:buAutoNum type="alphaUcPeriod"/>
            </a:pPr>
            <a:r>
              <a:rPr lang="en-US" sz="3200" dirty="0"/>
              <a:t>200</a:t>
            </a:r>
          </a:p>
          <a:p>
            <a:pPr marL="514350" indent="-514350">
              <a:buAutoNum type="alphaUcPeriod"/>
            </a:pPr>
            <a:r>
              <a:rPr lang="en-US" sz="3200" dirty="0"/>
              <a:t>440</a:t>
            </a:r>
          </a:p>
          <a:p>
            <a:pPr marL="514350" indent="-514350">
              <a:buAutoNum type="alphaUcPeriod"/>
            </a:pPr>
            <a:r>
              <a:rPr lang="en-US" sz="3200" dirty="0"/>
              <a:t>484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650088" y="1276294"/>
                <a:ext cx="8885530" cy="2001892"/>
              </a:xfrm>
            </p:spPr>
            <p:txBody>
              <a:bodyPr/>
              <a:lstStyle/>
              <a:p>
                <a:br>
                  <a:rPr lang="en-US" dirty="0"/>
                </a:br>
                <a:r>
                  <a:rPr lang="en-US" dirty="0"/>
                  <a:t>                                           A. 100</a:t>
                </a:r>
              </a:p>
              <a:p>
                <a:r>
                  <a:rPr lang="en-US" dirty="0"/>
                  <a:t>                                   1 pound = 2.2 kilograms</a:t>
                </a:r>
              </a:p>
              <a:p>
                <a:r>
                  <a:rPr lang="en-US" dirty="0"/>
                  <a:t>                                       220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2.2 = 100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650088" y="1276294"/>
                <a:ext cx="8885530" cy="2001892"/>
              </a:xfrm>
              <a:blipFill>
                <a:blip r:embed="rId2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75854" y="212819"/>
            <a:ext cx="10716146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___miles = 400 kilometers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5854" y="2535592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/>
              <a:t>A. 100</a:t>
            </a:r>
          </a:p>
          <a:p>
            <a:r>
              <a:rPr lang="en-US" sz="3200" dirty="0"/>
              <a:t>B. 112.72</a:t>
            </a:r>
          </a:p>
          <a:p>
            <a:r>
              <a:rPr lang="en-US" sz="3200" dirty="0"/>
              <a:t>C. 248</a:t>
            </a:r>
          </a:p>
          <a:p>
            <a:r>
              <a:rPr lang="en-US" sz="3200" dirty="0"/>
              <a:t>D. 645.16         </a:t>
            </a:r>
            <a:r>
              <a:rPr lang="en-US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9815" y="1359847"/>
            <a:ext cx="8885530" cy="200189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                                         C. 248</a:t>
            </a:r>
          </a:p>
          <a:p>
            <a:r>
              <a:rPr lang="en-US" dirty="0"/>
              <a:t>                               0.62 miles = 1 kilometer</a:t>
            </a:r>
          </a:p>
          <a:p>
            <a:r>
              <a:rPr lang="en-US" dirty="0"/>
              <a:t>                                      400 x 0.62 = 248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60995" y="623380"/>
            <a:ext cx="10087086" cy="2001892"/>
          </a:xfrm>
        </p:spPr>
        <p:txBody>
          <a:bodyPr/>
          <a:lstStyle/>
          <a:p>
            <a:r>
              <a:rPr lang="en-US" dirty="0"/>
              <a:t>Please choose the correct answer to make the conversion below true. </a:t>
            </a:r>
          </a:p>
          <a:p>
            <a:endParaRPr lang="en-US" dirty="0"/>
          </a:p>
          <a:p>
            <a:r>
              <a:rPr lang="en-US" dirty="0"/>
              <a:t>                           ___ inches = 9 meters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0995" y="2913242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36</a:t>
            </a:r>
          </a:p>
          <a:p>
            <a:r>
              <a:rPr lang="en-US" sz="3200" dirty="0"/>
              <a:t>B. 354.33</a:t>
            </a:r>
          </a:p>
          <a:p>
            <a:r>
              <a:rPr lang="en-US" sz="3200" dirty="0"/>
              <a:t>C. 0.29</a:t>
            </a:r>
          </a:p>
          <a:p>
            <a:r>
              <a:rPr lang="en-US" sz="3200" dirty="0"/>
              <a:t>D. 19.8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02528" y="1513952"/>
            <a:ext cx="10120133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                                             B. 354.33</a:t>
            </a:r>
          </a:p>
          <a:p>
            <a:r>
              <a:rPr lang="en-US" dirty="0"/>
              <a:t>                                     39.37 inches = 1 meter</a:t>
            </a:r>
          </a:p>
          <a:p>
            <a:r>
              <a:rPr lang="en-US" dirty="0"/>
              <a:t>                                          39.37 x 9 = 354.33</a:t>
            </a:r>
          </a:p>
          <a:p>
            <a:r>
              <a:rPr lang="en-US" dirty="0"/>
              <a:t>                                                                           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193075"/>
            <a:ext cx="8885530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Billy can dig five holes in six hours.  How many holes can he dig in eighteen hours?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2729" y="1986227"/>
            <a:ext cx="112082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15</a:t>
            </a:r>
          </a:p>
          <a:p>
            <a:pPr marL="514350" indent="-514350">
              <a:buAutoNum type="alphaUcPeriod"/>
            </a:pPr>
            <a:r>
              <a:rPr lang="en-US" sz="3200" dirty="0"/>
              <a:t>30</a:t>
            </a:r>
          </a:p>
          <a:p>
            <a:pPr marL="514350" indent="-514350">
              <a:buAutoNum type="alphaUcPeriod"/>
            </a:pPr>
            <a:r>
              <a:rPr lang="en-US" sz="3200" dirty="0"/>
              <a:t>21</a:t>
            </a:r>
          </a:p>
          <a:p>
            <a:pPr marL="514350" indent="-514350">
              <a:buAutoNum type="alphaUcPeriod"/>
            </a:pPr>
            <a:r>
              <a:rPr lang="en-US" sz="3200" dirty="0"/>
              <a:t>25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4A7F12-1C9A-47F1-8DB5-C4753AF9E7A8}"/>
              </a:ext>
            </a:extLst>
          </p:cNvPr>
          <p:cNvSpPr/>
          <p:nvPr/>
        </p:nvSpPr>
        <p:spPr>
          <a:xfrm>
            <a:off x="5241036" y="2476329"/>
            <a:ext cx="1709928" cy="594360"/>
          </a:xfrm>
          <a:prstGeom prst="ellipse">
            <a:avLst/>
          </a:prstGeom>
          <a:solidFill>
            <a:schemeClr val="tx2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80438" y="779448"/>
            <a:ext cx="8885530" cy="138768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                                  A. 15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E40826F-739B-48FF-890A-483307A3F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0638"/>
              </p:ext>
            </p:extLst>
          </p:nvPr>
        </p:nvGraphicFramePr>
        <p:xfrm>
          <a:off x="5126101" y="1818576"/>
          <a:ext cx="1939798" cy="3001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" imgW="672840" imgH="1041120" progId="Equation.DSMT4">
                  <p:embed/>
                </p:oleObj>
              </mc:Choice>
              <mc:Fallback>
                <p:oleObj name="Equation" r:id="rId3" imgW="67284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26101" y="1818576"/>
                        <a:ext cx="1939798" cy="3001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45091" y="0"/>
            <a:ext cx="8885530" cy="20018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Dexter walks eight miles in two hours.  How far does he walk in miles in three hours?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865120" y="188903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36</a:t>
            </a:r>
          </a:p>
          <a:p>
            <a:r>
              <a:rPr lang="en-US" sz="3200" dirty="0"/>
              <a:t>B. 8</a:t>
            </a:r>
          </a:p>
          <a:p>
            <a:r>
              <a:rPr lang="en-US" sz="3200" dirty="0"/>
              <a:t>C. 24</a:t>
            </a:r>
          </a:p>
          <a:p>
            <a:r>
              <a:rPr lang="en-US" sz="3200" dirty="0"/>
              <a:t>D. 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94F2D8-7834-4932-B3B9-EED7F1491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190750"/>
            <a:ext cx="1524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94079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</a:t>
            </a:r>
          </a:p>
          <a:p>
            <a:r>
              <a:rPr lang="en-US" dirty="0"/>
              <a:t>                     y + 173 = 226    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8493" y="2709761"/>
            <a:ext cx="132921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170</a:t>
            </a:r>
          </a:p>
          <a:p>
            <a:pPr marL="514350" indent="-514350">
              <a:buAutoNum type="alphaUcPeriod"/>
            </a:pPr>
            <a:r>
              <a:rPr lang="en-US" sz="3200" dirty="0"/>
              <a:t>172</a:t>
            </a:r>
          </a:p>
          <a:p>
            <a:pPr marL="514350" indent="-514350">
              <a:buAutoNum type="alphaUcPeriod"/>
            </a:pPr>
            <a:r>
              <a:rPr lang="en-US" sz="3200" dirty="0"/>
              <a:t>53</a:t>
            </a:r>
          </a:p>
          <a:p>
            <a:pPr marL="514350" indent="-514350">
              <a:buAutoNum type="alphaUcPeriod"/>
            </a:pPr>
            <a:r>
              <a:rPr lang="en-US" sz="3200" dirty="0"/>
              <a:t>174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50088" y="1414625"/>
            <a:ext cx="8885530" cy="2001892"/>
          </a:xfrm>
        </p:spPr>
        <p:txBody>
          <a:bodyPr/>
          <a:lstStyle/>
          <a:p>
            <a:r>
              <a:rPr lang="en-US" dirty="0"/>
              <a:t>                     D. 12</a:t>
            </a:r>
          </a:p>
          <a:p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026E95E-563E-44A2-A82D-2231694582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664796"/>
              </p:ext>
            </p:extLst>
          </p:nvPr>
        </p:nvGraphicFramePr>
        <p:xfrm>
          <a:off x="3669792" y="2111184"/>
          <a:ext cx="1624584" cy="2775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609480" imgH="1041120" progId="Equation.DSMT4">
                  <p:embed/>
                </p:oleObj>
              </mc:Choice>
              <mc:Fallback>
                <p:oleObj name="Equation" r:id="rId3" imgW="60948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9792" y="2111184"/>
                        <a:ext cx="1624584" cy="2775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30121" y="329184"/>
            <a:ext cx="8885530" cy="2001892"/>
          </a:xfrm>
        </p:spPr>
        <p:txBody>
          <a:bodyPr/>
          <a:lstStyle/>
          <a:p>
            <a:r>
              <a:rPr lang="en-US" dirty="0"/>
              <a:t>A machine produces fifteen plastic bricks every  five seconds.  Approximately, how many plastic bricks will be made in 1 minute?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1561" y="215172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5</a:t>
            </a:r>
          </a:p>
          <a:p>
            <a:r>
              <a:rPr lang="en-US" sz="3200" dirty="0"/>
              <a:t>B. 180</a:t>
            </a:r>
          </a:p>
          <a:p>
            <a:r>
              <a:rPr lang="en-US" sz="3200" dirty="0"/>
              <a:t>C. 20</a:t>
            </a:r>
          </a:p>
          <a:p>
            <a:r>
              <a:rPr lang="en-US" sz="3200" dirty="0"/>
              <a:t>D. 360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123660-327B-4AB7-B946-C671A70E09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23" y="2276212"/>
            <a:ext cx="1018034" cy="127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79688" y="806239"/>
            <a:ext cx="8885530" cy="976841"/>
          </a:xfrm>
        </p:spPr>
        <p:txBody>
          <a:bodyPr/>
          <a:lstStyle/>
          <a:p>
            <a:r>
              <a:rPr lang="en-US" dirty="0"/>
              <a:t>                                  B. 180</a:t>
            </a:r>
          </a:p>
          <a:p>
            <a:r>
              <a:rPr lang="en-US" dirty="0"/>
              <a:t>                    1 minute = 60 seconds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8F2E0AB-D377-45BA-9D46-D4CE1BD3F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59244"/>
              </p:ext>
            </p:extLst>
          </p:nvPr>
        </p:nvGraphicFramePr>
        <p:xfrm>
          <a:off x="4889246" y="1965960"/>
          <a:ext cx="2179066" cy="302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749160" imgH="1041120" progId="Equation.DSMT4">
                  <p:embed/>
                </p:oleObj>
              </mc:Choice>
              <mc:Fallback>
                <p:oleObj name="Equation" r:id="rId3" imgW="74916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9246" y="1965960"/>
                        <a:ext cx="2179066" cy="3028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21561" y="245182"/>
            <a:ext cx="8885530" cy="2001892"/>
          </a:xfrm>
        </p:spPr>
        <p:txBody>
          <a:bodyPr/>
          <a:lstStyle/>
          <a:p>
            <a:r>
              <a:rPr lang="en-US" dirty="0"/>
              <a:t>A toy store sells a bag of six mixed action figures for $2.94.  What is the unit cost of a single action figure in the bag?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1561" y="258594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$0.24</a:t>
            </a:r>
          </a:p>
          <a:p>
            <a:r>
              <a:rPr lang="en-US" sz="3200" dirty="0"/>
              <a:t>B. $1.47</a:t>
            </a:r>
          </a:p>
          <a:p>
            <a:r>
              <a:rPr lang="en-US" sz="3200" dirty="0"/>
              <a:t>C. $0.98</a:t>
            </a:r>
          </a:p>
          <a:p>
            <a:r>
              <a:rPr lang="en-US" sz="3200" dirty="0"/>
              <a:t>D. $0.49 </a:t>
            </a:r>
          </a:p>
        </p:txBody>
      </p:sp>
      <p:pic>
        <p:nvPicPr>
          <p:cNvPr id="13314" name="Picture 2" descr="7c1a63d2-6028-448a-8a44-4f22fca00fdf@namprd17">
            <a:extLst>
              <a:ext uri="{FF2B5EF4-FFF2-40B4-BE49-F238E27FC236}">
                <a16:creationId xmlns:a16="http://schemas.microsoft.com/office/drawing/2014/main" id="{6CCEAD57-4F9A-4050-9B28-0BC4A9643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481" y="1859591"/>
            <a:ext cx="3426945" cy="351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2063351" y="446939"/>
                <a:ext cx="8885530" cy="2001892"/>
              </a:xfrm>
            </p:spPr>
            <p:txBody>
              <a:bodyPr/>
              <a:lstStyle/>
              <a:p>
                <a:r>
                  <a:rPr lang="en-US" dirty="0"/>
                  <a:t>                                   D. $0.49</a:t>
                </a:r>
              </a:p>
              <a:p>
                <a:r>
                  <a:rPr lang="en-US" dirty="0"/>
                  <a:t>             </a:t>
                </a:r>
                <a:br>
                  <a:rPr lang="en-US" dirty="0"/>
                </a:br>
                <a:r>
                  <a:rPr lang="en-US" dirty="0"/>
                  <a:t>$2.94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 6 = $0.49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2063351" y="446939"/>
                <a:ext cx="8885530" cy="2001892"/>
              </a:xfrm>
              <a:blipFill>
                <a:blip r:embed="rId2"/>
                <a:stretch>
                  <a:fillRect l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56613" y="561222"/>
            <a:ext cx="8885530" cy="2001892"/>
          </a:xfrm>
        </p:spPr>
        <p:txBody>
          <a:bodyPr/>
          <a:lstStyle/>
          <a:p>
            <a:r>
              <a:rPr lang="en-US" dirty="0"/>
              <a:t>Roger collects quarters.  He keeps his favorite 12 quarters in a box in his room.  This is 6% of his collection.  How many total quarters are in his collection?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Rectangle 1"/>
          <p:cNvSpPr/>
          <p:nvPr/>
        </p:nvSpPr>
        <p:spPr>
          <a:xfrm>
            <a:off x="2566341" y="256311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A. 7</a:t>
            </a:r>
          </a:p>
          <a:p>
            <a:r>
              <a:rPr lang="en-US" sz="3200" dirty="0"/>
              <a:t>B. 100</a:t>
            </a:r>
          </a:p>
          <a:p>
            <a:r>
              <a:rPr lang="en-US" sz="3200" dirty="0"/>
              <a:t>C. 200</a:t>
            </a:r>
          </a:p>
          <a:p>
            <a:r>
              <a:rPr lang="en-US" sz="3200" dirty="0"/>
              <a:t>D. 20</a:t>
            </a:r>
          </a:p>
        </p:txBody>
      </p:sp>
      <p:pic>
        <p:nvPicPr>
          <p:cNvPr id="12290" name="2647BE86-821B-4576-A4DF-DB9A0BACD538" descr="Image">
            <a:extLst>
              <a:ext uri="{FF2B5EF4-FFF2-40B4-BE49-F238E27FC236}">
                <a16:creationId xmlns:a16="http://schemas.microsoft.com/office/drawing/2014/main" id="{1DB86F15-80E8-495A-9D0E-4927C734D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87" y="2000659"/>
            <a:ext cx="2640775" cy="223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938661" y="1258294"/>
                <a:ext cx="8885530" cy="3377713"/>
              </a:xfrm>
            </p:spPr>
            <p:txBody>
              <a:bodyPr/>
              <a:lstStyle/>
              <a:p>
                <a:r>
                  <a:rPr lang="en-US" dirty="0"/>
                  <a:t>                                        C. 200</a:t>
                </a:r>
              </a:p>
              <a:p>
                <a:r>
                  <a:rPr lang="en-US" dirty="0"/>
                  <a:t>                                 12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 0.06 = 200</a:t>
                </a:r>
              </a:p>
              <a:p>
                <a:r>
                  <a:rPr lang="en-US" dirty="0"/>
                  <a:t>                                          Check</a:t>
                </a:r>
              </a:p>
              <a:p>
                <a:r>
                  <a:rPr lang="en-US" dirty="0"/>
                  <a:t>                                     200 x 0.06 = 12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938661" y="1258294"/>
                <a:ext cx="8885530" cy="3377713"/>
              </a:xfrm>
              <a:blipFill>
                <a:blip r:embed="rId2"/>
                <a:stretch>
                  <a:fillRect t="-7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747895" y="1100234"/>
            <a:ext cx="8885530" cy="2001892"/>
          </a:xfrm>
        </p:spPr>
        <p:txBody>
          <a:bodyPr/>
          <a:lstStyle/>
          <a:p>
            <a:r>
              <a:rPr lang="en-US" dirty="0"/>
              <a:t>                                          C. 53</a:t>
            </a:r>
          </a:p>
          <a:p>
            <a:pPr algn="ctr"/>
            <a:r>
              <a:rPr lang="en-US" dirty="0"/>
              <a:t> y + 173 = 226</a:t>
            </a:r>
          </a:p>
          <a:p>
            <a:pPr algn="ctr"/>
            <a:r>
              <a:rPr lang="en-US" dirty="0"/>
              <a:t>– 173        – 173</a:t>
            </a:r>
          </a:p>
          <a:p>
            <a:pPr algn="ctr"/>
            <a:r>
              <a:rPr lang="en-US" dirty="0"/>
              <a:t>y = 53</a:t>
            </a:r>
          </a:p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53 + 173 = 226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1789" y="176222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</a:t>
            </a:r>
          </a:p>
          <a:p>
            <a:r>
              <a:rPr lang="en-US" dirty="0"/>
              <a:t>                             x + ( 34 + 8 ) = 56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0470" y="2608730"/>
            <a:ext cx="10631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3200" dirty="0"/>
              <a:t>14</a:t>
            </a:r>
          </a:p>
          <a:p>
            <a:pPr marL="457200" indent="-457200">
              <a:buAutoNum type="alphaUcPeriod"/>
            </a:pPr>
            <a:r>
              <a:rPr lang="en-US" sz="3200" dirty="0"/>
              <a:t>70</a:t>
            </a:r>
          </a:p>
          <a:p>
            <a:pPr marL="457200" indent="-457200">
              <a:buAutoNum type="alphaUcPeriod"/>
            </a:pPr>
            <a:r>
              <a:rPr lang="en-US" sz="3200" dirty="0"/>
              <a:t>96</a:t>
            </a:r>
          </a:p>
          <a:p>
            <a:pPr marL="457200" indent="-457200">
              <a:buAutoNum type="alphaUcPeriod"/>
            </a:pPr>
            <a:r>
              <a:rPr lang="en-US" sz="3200" dirty="0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77206" y="176221"/>
            <a:ext cx="8885530" cy="537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A. 14</a:t>
            </a:r>
          </a:p>
          <a:p>
            <a:pPr algn="ctr"/>
            <a:r>
              <a:rPr lang="en-US" dirty="0"/>
              <a:t>x + ( 34 + 8 ) = 56</a:t>
            </a:r>
          </a:p>
          <a:p>
            <a:r>
              <a:rPr lang="en-US" dirty="0"/>
              <a:t>                                      x + ( 42 ) = 56</a:t>
            </a:r>
          </a:p>
          <a:p>
            <a:r>
              <a:rPr lang="en-US" dirty="0"/>
              <a:t>                                            – 42      – 42</a:t>
            </a:r>
          </a:p>
          <a:p>
            <a:r>
              <a:rPr lang="en-US" dirty="0"/>
              <a:t>                                                   x = 14</a:t>
            </a:r>
          </a:p>
          <a:p>
            <a:r>
              <a:rPr lang="en-US" dirty="0"/>
              <a:t>                                                 check</a:t>
            </a:r>
          </a:p>
          <a:p>
            <a:r>
              <a:rPr lang="en-US" dirty="0"/>
              <a:t>                             14 + ( 34 + 8 ) = 56</a:t>
            </a:r>
          </a:p>
          <a:p>
            <a:r>
              <a:rPr lang="en-US" dirty="0"/>
              <a:t>                             14 + ( 42) = 56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9388" y="363811"/>
            <a:ext cx="8885530" cy="2001892"/>
          </a:xfrm>
        </p:spPr>
        <p:txBody>
          <a:bodyPr/>
          <a:lstStyle/>
          <a:p>
            <a:r>
              <a:rPr lang="en-US" dirty="0"/>
              <a:t>Please choose the correct answer for the problem below. </a:t>
            </a:r>
          </a:p>
          <a:p>
            <a:r>
              <a:rPr lang="en-US" dirty="0"/>
              <a:t>                             y ÷ 3 = 33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070359" y="2561550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30</a:t>
            </a:r>
          </a:p>
          <a:p>
            <a:pPr marL="514350" indent="-514350">
              <a:buAutoNum type="alphaUcPeriod"/>
            </a:pPr>
            <a:r>
              <a:rPr lang="en-US" sz="3200" dirty="0"/>
              <a:t>36</a:t>
            </a:r>
          </a:p>
          <a:p>
            <a:pPr marL="514350" indent="-514350">
              <a:buAutoNum type="alphaUcPeriod"/>
            </a:pPr>
            <a:r>
              <a:rPr lang="en-US" sz="3200" dirty="0"/>
              <a:t>11</a:t>
            </a:r>
          </a:p>
          <a:p>
            <a:pPr marL="514350" indent="-514350">
              <a:buAutoNum type="alphaUcPeriod"/>
            </a:pPr>
            <a:r>
              <a:rPr lang="en-US" sz="3200" dirty="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1306</Words>
  <Application>Microsoft Office PowerPoint</Application>
  <PresentationFormat>Widescreen</PresentationFormat>
  <Paragraphs>407</Paragraphs>
  <Slides>56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Cambria Math</vt:lpstr>
      <vt:lpstr>Corbel</vt:lpstr>
      <vt:lpstr>Game Board Colorful 16x9</vt:lpstr>
      <vt:lpstr>Equation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</vt:lpstr>
      <vt:lpstr>Category 3</vt:lpstr>
      <vt:lpstr>Category 3</vt:lpstr>
      <vt:lpstr>Category 3</vt:lpstr>
      <vt:lpstr>Category 3</vt:lpstr>
      <vt:lpstr>Category 4 questions follow</vt:lpstr>
      <vt:lpstr>Category 4</vt:lpstr>
      <vt:lpstr>PowerPoint Presentation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2018-05-26T16:17:19Z</dcterms:created>
  <dcterms:modified xsi:type="dcterms:W3CDTF">2019-03-02T23:31:25Z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